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91" r:id="rId4"/>
    <p:sldId id="292" r:id="rId5"/>
    <p:sldId id="293" r:id="rId6"/>
    <p:sldId id="294" r:id="rId7"/>
    <p:sldId id="29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990099"/>
    <a:srgbClr val="0000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9645" autoAdjust="0"/>
  </p:normalViewPr>
  <p:slideViewPr>
    <p:cSldViewPr>
      <p:cViewPr>
        <p:scale>
          <a:sx n="75" d="100"/>
          <a:sy n="75" d="100"/>
        </p:scale>
        <p:origin x="-28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514600"/>
            <a:ext cx="8001000" cy="9144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14400" y="3429000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 algn="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4EC4EF78-9F48-4078-8256-3879072D02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white">
          <a:xfrm>
            <a:off x="228600" y="228600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6524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effectLst/>
                <a:latin typeface="Arial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D5D8505-B10C-4821-87D1-D56678D3E96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23D74D-39C5-47FA-A57D-28314CFC667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429043-4280-4770-8D55-EE7F26DA527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4900BA-6FD6-41C6-86F6-B8A4118E9D3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A09E79-0328-4AB8-BD7F-1F4EA140CA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708FFA-51A8-431E-A962-670901039B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DB6D5F-88A9-4EE3-8CA2-5E28583748B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D45B7A-3F44-47FA-8BC4-3D0EBFDBA5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3C47C-46F6-48F4-AA6A-1D9790ED14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8CF2E7-A25D-4EC9-93AD-54D5F25221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4770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352800" y="64801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78C310F-12B0-4572-BE1B-FD484E012B2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943600" y="64801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Image" r:id="rId15" imgW="7377778" imgH="1219048" progId="">
                  <p:embed/>
                </p:oleObj>
              </mc:Choice>
              <mc:Fallback>
                <p:oleObj name="Image" r:id="rId15" imgW="7377778" imgH="1219048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905" b="12500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5BCD8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DDDDDD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770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352800" y="64801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C1745A9B-7CCD-4A87-A0B0-4AC49B51DD2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801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Company 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BÁO CÁO TỔNG KẾT THI ĐUA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FF0000"/>
                </a:solidFill>
                <a:latin typeface="Verdana (HEADIN)"/>
              </a:rPr>
              <a:t>NĂM HỌC 2014 – 2015</a:t>
            </a:r>
            <a:endParaRPr lang="en-US" sz="4000" b="1" dirty="0" smtClean="0">
              <a:solidFill>
                <a:srgbClr val="FF0000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F66FF"/>
                </a:solidFill>
              </a:rPr>
              <a:t>BÁO CÁO TỔNG KẾT THI ĐUA</a:t>
            </a:r>
            <a:endParaRPr lang="en-US" sz="2000" dirty="0">
              <a:solidFill>
                <a:srgbClr val="FF66FF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143000" y="3352800"/>
            <a:ext cx="2286000" cy="2667000"/>
            <a:chOff x="1143000" y="3352800"/>
            <a:chExt cx="2286000" cy="2667000"/>
          </a:xfrm>
        </p:grpSpPr>
        <p:sp>
          <p:nvSpPr>
            <p:cNvPr id="71685" name="AutoShape 5"/>
            <p:cNvSpPr>
              <a:spLocks noChangeArrowheads="1"/>
            </p:cNvSpPr>
            <p:nvPr/>
          </p:nvSpPr>
          <p:spPr bwMode="auto">
            <a:xfrm>
              <a:off x="1143000" y="3352800"/>
              <a:ext cx="2286000" cy="266700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 sz="1800">
                <a:effectLst/>
              </a:endParaRPr>
            </a:p>
          </p:txBody>
        </p:sp>
        <p:sp>
          <p:nvSpPr>
            <p:cNvPr id="71686" name="Text Box 6"/>
            <p:cNvSpPr txBox="1">
              <a:spLocks noChangeArrowheads="1"/>
            </p:cNvSpPr>
            <p:nvPr/>
          </p:nvSpPr>
          <p:spPr bwMode="auto">
            <a:xfrm>
              <a:off x="1238250" y="3552824"/>
              <a:ext cx="203835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endParaRPr lang="en-US" sz="2000" b="1" dirty="0" smtClean="0"/>
            </a:p>
            <a:p>
              <a:pPr algn="ctr" eaLnBrk="0" hangingPunct="0"/>
              <a:r>
                <a:rPr lang="en-US" sz="2000" b="1" dirty="0" smtClean="0">
                  <a:effectLst/>
                </a:rPr>
                <a:t>1. </a:t>
              </a:r>
              <a:r>
                <a:rPr lang="en-US" sz="2000" b="1" dirty="0" err="1" smtClean="0">
                  <a:effectLst/>
                </a:rPr>
                <a:t>Thực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hiện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các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nhiệm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vụ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trọng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tâm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năm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học</a:t>
              </a:r>
              <a:r>
                <a:rPr lang="en-US" sz="2000" b="1" dirty="0">
                  <a:effectLst/>
                </a:rPr>
                <a:t> 2014 - 2015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87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8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2362200" y="1628775"/>
            <a:ext cx="4343400" cy="1601788"/>
            <a:chOff x="2362200" y="1628775"/>
            <a:chExt cx="4343400" cy="1601788"/>
          </a:xfrm>
        </p:grpSpPr>
        <p:grpSp>
          <p:nvGrpSpPr>
            <p:cNvPr id="71690" name="Group 10"/>
            <p:cNvGrpSpPr>
              <a:grpSpLocks/>
            </p:cNvGrpSpPr>
            <p:nvPr/>
          </p:nvGrpSpPr>
          <p:grpSpPr bwMode="auto">
            <a:xfrm>
              <a:off x="2362200" y="1628775"/>
              <a:ext cx="4343400" cy="1601788"/>
              <a:chOff x="1997" y="1314"/>
              <a:chExt cx="1889" cy="1009"/>
            </a:xfrm>
          </p:grpSpPr>
          <p:grpSp>
            <p:nvGrpSpPr>
              <p:cNvPr id="71691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71692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693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694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5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6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7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1698" name="Text Box 18"/>
            <p:cNvSpPr txBox="1">
              <a:spLocks noChangeArrowheads="1"/>
            </p:cNvSpPr>
            <p:nvPr/>
          </p:nvSpPr>
          <p:spPr bwMode="auto">
            <a:xfrm>
              <a:off x="3200400" y="1780583"/>
              <a:ext cx="2743200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CÁC THÀNH TÍCH ĐẠT ĐƯỢC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2600" y="3352800"/>
            <a:ext cx="2286000" cy="2667000"/>
            <a:chOff x="5562600" y="3352800"/>
            <a:chExt cx="2286000" cy="2667000"/>
          </a:xfrm>
        </p:grpSpPr>
        <p:sp>
          <p:nvSpPr>
            <p:cNvPr id="71683" name="AutoShape 3"/>
            <p:cNvSpPr>
              <a:spLocks noChangeArrowheads="1"/>
            </p:cNvSpPr>
            <p:nvPr/>
          </p:nvSpPr>
          <p:spPr bwMode="auto">
            <a:xfrm>
              <a:off x="5562600" y="3352800"/>
              <a:ext cx="2286000" cy="266700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 sz="1800">
                <a:effectLst/>
              </a:endParaRPr>
            </a:p>
          </p:txBody>
        </p:sp>
        <p:sp>
          <p:nvSpPr>
            <p:cNvPr id="71699" name="Text Box 19"/>
            <p:cNvSpPr txBox="1">
              <a:spLocks noChangeArrowheads="1"/>
            </p:cNvSpPr>
            <p:nvPr/>
          </p:nvSpPr>
          <p:spPr bwMode="auto">
            <a:xfrm>
              <a:off x="5810250" y="3581400"/>
              <a:ext cx="2038350" cy="1631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endParaRPr lang="en-US" sz="2000" b="1" dirty="0" smtClean="0"/>
            </a:p>
            <a:p>
              <a:pPr algn="ctr" eaLnBrk="0" hangingPunct="0"/>
              <a:r>
                <a:rPr lang="en-US" sz="2000" b="1" dirty="0" smtClean="0">
                  <a:effectLst/>
                </a:rPr>
                <a:t>2. </a:t>
              </a:r>
              <a:r>
                <a:rPr lang="en-US" sz="2000" b="1" dirty="0" err="1" smtClean="0">
                  <a:effectLst/>
                </a:rPr>
                <a:t>Kết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quả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thi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đua</a:t>
              </a:r>
              <a:r>
                <a:rPr lang="en-US" sz="2000" b="1" dirty="0">
                  <a:effectLst/>
                </a:rPr>
                <a:t> </a:t>
              </a:r>
              <a:endParaRPr lang="en-US" sz="2000" b="1" dirty="0" smtClean="0">
                <a:effectLst/>
              </a:endParaRPr>
            </a:p>
            <a:p>
              <a:pPr algn="ctr" eaLnBrk="0" hangingPunct="0"/>
              <a:r>
                <a:rPr lang="en-US" sz="2000" b="1" dirty="0" err="1" smtClean="0">
                  <a:effectLst/>
                </a:rPr>
                <a:t>năm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học</a:t>
              </a:r>
              <a:r>
                <a:rPr lang="en-US" sz="2000" b="1" dirty="0">
                  <a:effectLst/>
                </a:rPr>
                <a:t> 2014 – </a:t>
              </a:r>
              <a:r>
                <a:rPr lang="en-US" sz="2000" b="1" dirty="0" smtClean="0">
                  <a:effectLst/>
                </a:rPr>
                <a:t>2015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89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 animBg="1"/>
      <p:bldP spid="7168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dirty="0" smtClean="0">
                <a:solidFill>
                  <a:srgbClr val="FF66FF"/>
                </a:solidFill>
              </a:rPr>
              <a:t>I. </a:t>
            </a:r>
            <a:r>
              <a:rPr lang="en-US" sz="2800" dirty="0" err="1">
                <a:solidFill>
                  <a:srgbClr val="FF66FF"/>
                </a:solidFill>
              </a:rPr>
              <a:t>Thực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hiện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các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nhiệm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vụ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trọng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tâm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năm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học</a:t>
            </a:r>
            <a:r>
              <a:rPr lang="en-US" sz="2800" dirty="0">
                <a:solidFill>
                  <a:srgbClr val="FF66FF"/>
                </a:solidFill>
              </a:rPr>
              <a:t> 2014 - 2015</a:t>
            </a:r>
            <a:endParaRPr lang="en-US" sz="2000" dirty="0">
              <a:solidFill>
                <a:srgbClr val="FF66FF"/>
              </a:solidFill>
              <a:effectLst/>
              <a:latin typeface="Arial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28600" y="1141767"/>
            <a:ext cx="8611445" cy="1067506"/>
            <a:chOff x="1239" y="1849"/>
            <a:chExt cx="3033" cy="356"/>
          </a:xfrm>
        </p:grpSpPr>
        <p:sp>
          <p:nvSpPr>
            <p:cNvPr id="89130" name="AutoShape 42"/>
            <p:cNvSpPr>
              <a:spLocks noChangeArrowheads="1"/>
            </p:cNvSpPr>
            <p:nvPr/>
          </p:nvSpPr>
          <p:spPr bwMode="gray">
            <a:xfrm>
              <a:off x="1536" y="18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1" name="AutoShape 43"/>
            <p:cNvSpPr>
              <a:spLocks noChangeArrowheads="1"/>
            </p:cNvSpPr>
            <p:nvPr/>
          </p:nvSpPr>
          <p:spPr bwMode="gray">
            <a:xfrm>
              <a:off x="1239" y="1849"/>
              <a:ext cx="368" cy="356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gray">
            <a:xfrm>
              <a:off x="1618" y="1875"/>
              <a:ext cx="2636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trị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vững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nâng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cao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chất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lượng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hoạt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của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Thanh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Hội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33" name="Text Box 45"/>
            <p:cNvSpPr txBox="1">
              <a:spLocks noChangeArrowheads="1"/>
            </p:cNvSpPr>
            <p:nvPr/>
          </p:nvSpPr>
          <p:spPr bwMode="gray">
            <a:xfrm>
              <a:off x="1313" y="1950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221138" y="2284768"/>
            <a:ext cx="8618062" cy="1355373"/>
            <a:chOff x="1263" y="1849"/>
            <a:chExt cx="3009" cy="452"/>
          </a:xfrm>
        </p:grpSpPr>
        <p:sp>
          <p:nvSpPr>
            <p:cNvPr id="89135" name="AutoShape 47"/>
            <p:cNvSpPr>
              <a:spLocks noChangeArrowheads="1"/>
            </p:cNvSpPr>
            <p:nvPr/>
          </p:nvSpPr>
          <p:spPr bwMode="gray">
            <a:xfrm>
              <a:off x="1558" y="1849"/>
              <a:ext cx="2714" cy="35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6" name="AutoShape 48"/>
            <p:cNvSpPr>
              <a:spLocks noChangeArrowheads="1"/>
            </p:cNvSpPr>
            <p:nvPr/>
          </p:nvSpPr>
          <p:spPr bwMode="gray">
            <a:xfrm>
              <a:off x="1263" y="1849"/>
              <a:ext cx="375" cy="356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7" name="Text Box 49"/>
            <p:cNvSpPr txBox="1">
              <a:spLocks noChangeArrowheads="1"/>
            </p:cNvSpPr>
            <p:nvPr/>
          </p:nvSpPr>
          <p:spPr bwMode="gray">
            <a:xfrm>
              <a:off x="1636" y="1849"/>
              <a:ext cx="2636" cy="4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về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khen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thưởng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</a:t>
              </a:r>
              <a:r>
                <a:rPr lang="en-US" sz="16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huy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lựa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chọn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điển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hình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tôn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sự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lan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tỏa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rãi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.</a:t>
              </a:r>
            </a:p>
            <a:p>
              <a:pPr algn="just" eaLnBrk="0" hangingPunct="0"/>
              <a:endParaRPr lang="en-US" sz="1800" b="1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gray">
            <a:xfrm>
              <a:off x="1335" y="1926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2</a:t>
              </a: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50187" y="3429530"/>
            <a:ext cx="8589013" cy="1103489"/>
            <a:chOff x="1219" y="1849"/>
            <a:chExt cx="3053" cy="368"/>
          </a:xfrm>
        </p:grpSpPr>
        <p:sp>
          <p:nvSpPr>
            <p:cNvPr id="89140" name="AutoShape 52"/>
            <p:cNvSpPr>
              <a:spLocks noChangeArrowheads="1"/>
            </p:cNvSpPr>
            <p:nvPr/>
          </p:nvSpPr>
          <p:spPr bwMode="gray">
            <a:xfrm>
              <a:off x="1536" y="1874"/>
              <a:ext cx="2736" cy="313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1" name="AutoShape 53"/>
            <p:cNvSpPr>
              <a:spLocks noChangeArrowheads="1"/>
            </p:cNvSpPr>
            <p:nvPr/>
          </p:nvSpPr>
          <p:spPr bwMode="gray">
            <a:xfrm>
              <a:off x="1219" y="1849"/>
              <a:ext cx="372" cy="356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2" name="Text Box 54"/>
            <p:cNvSpPr txBox="1">
              <a:spLocks noChangeArrowheads="1"/>
            </p:cNvSpPr>
            <p:nvPr/>
          </p:nvSpPr>
          <p:spPr bwMode="gray">
            <a:xfrm>
              <a:off x="1591" y="1858"/>
              <a:ext cx="2654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Tổ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trào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Dạy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–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quả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“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tập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làm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theo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tấm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Hồ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Minh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”;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đổi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mới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chủ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coi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trọng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giáo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thống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43" name="Text Box 55"/>
            <p:cNvSpPr txBox="1">
              <a:spLocks noChangeArrowheads="1"/>
            </p:cNvSpPr>
            <p:nvPr/>
          </p:nvSpPr>
          <p:spPr bwMode="gray">
            <a:xfrm>
              <a:off x="1314" y="1925"/>
              <a:ext cx="207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3</a:t>
              </a: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294322" y="4573229"/>
            <a:ext cx="8544881" cy="1112484"/>
            <a:chOff x="1216" y="1875"/>
            <a:chExt cx="3056" cy="371"/>
          </a:xfrm>
        </p:grpSpPr>
        <p:sp>
          <p:nvSpPr>
            <p:cNvPr id="89145" name="AutoShape 57"/>
            <p:cNvSpPr>
              <a:spLocks noChangeArrowheads="1"/>
            </p:cNvSpPr>
            <p:nvPr/>
          </p:nvSpPr>
          <p:spPr bwMode="gray">
            <a:xfrm>
              <a:off x="1520" y="1900"/>
              <a:ext cx="2752" cy="3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6" name="AutoShape 58"/>
            <p:cNvSpPr>
              <a:spLocks noChangeArrowheads="1"/>
            </p:cNvSpPr>
            <p:nvPr/>
          </p:nvSpPr>
          <p:spPr bwMode="gray">
            <a:xfrm>
              <a:off x="1216" y="1875"/>
              <a:ext cx="368" cy="356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7" name="Text Box 59"/>
            <p:cNvSpPr txBox="1">
              <a:spLocks noChangeArrowheads="1"/>
            </p:cNvSpPr>
            <p:nvPr/>
          </p:nvSpPr>
          <p:spPr bwMode="gray">
            <a:xfrm>
              <a:off x="1574" y="1887"/>
              <a:ext cx="2698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Tập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trung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nâng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cao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lượng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ngũ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giáo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CBQL;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cực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tham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mưu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mới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chế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quản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lý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trường</a:t>
              </a:r>
              <a:r>
                <a:rPr lang="en-US" sz="1600" dirty="0" smtClean="0">
                  <a:effectLst/>
                </a:rPr>
                <a:t>; </a:t>
              </a:r>
              <a:r>
                <a:rPr lang="en-US" sz="1600" dirty="0" err="1">
                  <a:effectLst/>
                </a:rPr>
                <a:t>tăng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đối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thoại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để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biết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thông</a:t>
              </a:r>
              <a:r>
                <a:rPr lang="en-US" sz="1600" dirty="0">
                  <a:effectLst/>
                </a:rPr>
                <a:t> tin,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rõ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được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quyền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nghĩa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vụ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của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mỗi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viên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góp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xây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dựng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triển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ổn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định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bền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vững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89148" name="Text Box 60"/>
            <p:cNvSpPr txBox="1">
              <a:spLocks noChangeArrowheads="1"/>
            </p:cNvSpPr>
            <p:nvPr/>
          </p:nvSpPr>
          <p:spPr bwMode="gray">
            <a:xfrm>
              <a:off x="1279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4</a:t>
              </a:r>
            </a:p>
          </p:txBody>
        </p:sp>
      </p:grpSp>
      <p:grpSp>
        <p:nvGrpSpPr>
          <p:cNvPr id="25" name="Group 56"/>
          <p:cNvGrpSpPr>
            <a:grpSpLocks/>
          </p:cNvGrpSpPr>
          <p:nvPr/>
        </p:nvGrpSpPr>
        <p:grpSpPr bwMode="auto">
          <a:xfrm>
            <a:off x="227601" y="5638800"/>
            <a:ext cx="8687799" cy="1067506"/>
            <a:chOff x="1212" y="1875"/>
            <a:chExt cx="3060" cy="356"/>
          </a:xfrm>
        </p:grpSpPr>
        <p:sp>
          <p:nvSpPr>
            <p:cNvPr id="26" name="AutoShape 57"/>
            <p:cNvSpPr>
              <a:spLocks noChangeArrowheads="1"/>
            </p:cNvSpPr>
            <p:nvPr/>
          </p:nvSpPr>
          <p:spPr bwMode="gray">
            <a:xfrm>
              <a:off x="1536" y="1926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7" name="AutoShape 58"/>
            <p:cNvSpPr>
              <a:spLocks noChangeArrowheads="1"/>
            </p:cNvSpPr>
            <p:nvPr/>
          </p:nvSpPr>
          <p:spPr bwMode="gray">
            <a:xfrm>
              <a:off x="1212" y="1875"/>
              <a:ext cx="397" cy="356"/>
            </a:xfrm>
            <a:prstGeom prst="diamond">
              <a:avLst/>
            </a:prstGeom>
            <a:solidFill>
              <a:srgbClr val="92D050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8" name="Text Box 59"/>
            <p:cNvSpPr txBox="1">
              <a:spLocks noChangeArrowheads="1"/>
            </p:cNvSpPr>
            <p:nvPr/>
          </p:nvSpPr>
          <p:spPr bwMode="gray">
            <a:xfrm>
              <a:off x="1649" y="1934"/>
              <a:ext cx="2623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Đẩy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mạnh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các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hoạt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chăm</a:t>
              </a:r>
              <a:r>
                <a:rPr lang="en-US" sz="1600" dirty="0">
                  <a:effectLst/>
                </a:rPr>
                <a:t> lo </a:t>
              </a:r>
              <a:r>
                <a:rPr lang="en-US" sz="1600" dirty="0" err="1">
                  <a:effectLst/>
                </a:rPr>
                <a:t>đời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sống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vật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CB-GV-NV; </a:t>
              </a:r>
              <a:r>
                <a:rPr lang="en-US" sz="1600" dirty="0" err="1">
                  <a:effectLst/>
                </a:rPr>
                <a:t>biểu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dương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tôn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khen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thưởng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những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tập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thể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cá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nhân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có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xuất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sắc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trào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đua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29" name="Text Box 60"/>
            <p:cNvSpPr txBox="1">
              <a:spLocks noChangeArrowheads="1"/>
            </p:cNvSpPr>
            <p:nvPr/>
          </p:nvSpPr>
          <p:spPr bwMode="gray">
            <a:xfrm>
              <a:off x="1325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 smtClean="0">
                  <a:solidFill>
                    <a:schemeClr val="bg1"/>
                  </a:solidFill>
                  <a:effectLst/>
                  <a:latin typeface="Arial" charset="0"/>
                </a:rPr>
                <a:t>5</a:t>
              </a:r>
              <a:endParaRPr lang="en-US" sz="2400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905000" y="24384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6764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2895600"/>
            <a:ext cx="70412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TRƯỜNG CAO ĐẲNG KỸ THUẬT LÝ TỰ TRỌNG TP.HCM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993900" y="3987800"/>
            <a:ext cx="1892300" cy="2895600"/>
            <a:chOff x="576" y="2476"/>
            <a:chExt cx="995" cy="1304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0240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1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11" name="Text Box 11"/>
              <p:cNvSpPr txBox="1">
                <a:spLocks noChangeArrowheads="1"/>
              </p:cNvSpPr>
              <p:nvPr/>
            </p:nvSpPr>
            <p:spPr bwMode="gray">
              <a:xfrm>
                <a:off x="739" y="1862"/>
                <a:ext cx="974" cy="6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Tập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thể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lao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FF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12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73500" y="4038600"/>
            <a:ext cx="1752600" cy="2819400"/>
            <a:chOff x="1776" y="2476"/>
            <a:chExt cx="1019" cy="1304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02415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16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17" name="Text Box 17"/>
            <p:cNvSpPr txBox="1">
              <a:spLocks noChangeArrowheads="1"/>
            </p:cNvSpPr>
            <p:nvPr/>
          </p:nvSpPr>
          <p:spPr bwMode="gray">
            <a:xfrm>
              <a:off x="1813" y="2652"/>
              <a:ext cx="908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“</a:t>
              </a:r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Vững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mạnh</a:t>
              </a:r>
              <a:r>
                <a:rPr lang="en-US" sz="20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xuất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sắc</a:t>
              </a:r>
              <a:r>
                <a:rPr lang="en-US" sz="20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18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5613400" y="4038600"/>
            <a:ext cx="1752600" cy="2819400"/>
            <a:chOff x="3072" y="2448"/>
            <a:chExt cx="1028" cy="1332"/>
          </a:xfrm>
        </p:grpSpPr>
        <p:grpSp>
          <p:nvGrpSpPr>
            <p:cNvPr id="8" name="Group 20"/>
            <p:cNvGrpSpPr>
              <a:grpSpLocks/>
            </p:cNvGrpSpPr>
            <p:nvPr/>
          </p:nvGrpSpPr>
          <p:grpSpPr bwMode="auto">
            <a:xfrm>
              <a:off x="3072" y="2448"/>
              <a:ext cx="960" cy="958"/>
              <a:chOff x="2016" y="1920"/>
              <a:chExt cx="1680" cy="1680"/>
            </a:xfrm>
          </p:grpSpPr>
          <p:sp>
            <p:nvSpPr>
              <p:cNvPr id="102421" name="Oval 2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22" name="Freeform 2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23" name="Text Box 23"/>
            <p:cNvSpPr txBox="1">
              <a:spLocks noChangeArrowheads="1"/>
            </p:cNvSpPr>
            <p:nvPr/>
          </p:nvSpPr>
          <p:spPr bwMode="gray">
            <a:xfrm>
              <a:off x="3127" y="2502"/>
              <a:ext cx="891" cy="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effectLst/>
                  <a:latin typeface="Arial" pitchFamily="34" charset="0"/>
                  <a:cs typeface="Arial" pitchFamily="34" charset="0"/>
                </a:rPr>
                <a:t>trường</a:t>
              </a:r>
              <a:r>
                <a:rPr lang="en-US" sz="2000" dirty="0" smtClean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effectLst/>
                  <a:latin typeface="Arial" pitchFamily="34" charset="0"/>
                  <a:cs typeface="Arial" pitchFamily="34" charset="0"/>
                </a:rPr>
                <a:t>đạt</a:t>
              </a:r>
              <a:r>
                <a:rPr lang="en-US" sz="2000" dirty="0" smtClean="0">
                  <a:effectLst/>
                  <a:latin typeface="Arial" pitchFamily="34" charset="0"/>
                  <a:cs typeface="Arial" pitchFamily="34" charset="0"/>
                </a:rPr>
                <a:t> DH 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“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Tiên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tiến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cấp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24" name="Oval 24"/>
            <p:cNvSpPr>
              <a:spLocks noChangeArrowheads="1"/>
            </p:cNvSpPr>
            <p:nvPr/>
          </p:nvSpPr>
          <p:spPr bwMode="gray">
            <a:xfrm>
              <a:off x="3105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7327900" y="4051300"/>
            <a:ext cx="1676400" cy="2819400"/>
            <a:chOff x="4272" y="2448"/>
            <a:chExt cx="995" cy="1332"/>
          </a:xfrm>
        </p:grpSpPr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4272" y="2448"/>
              <a:ext cx="960" cy="982"/>
              <a:chOff x="2400" y="1488"/>
              <a:chExt cx="1152" cy="1172"/>
            </a:xfrm>
          </p:grpSpPr>
          <p:grpSp>
            <p:nvGrpSpPr>
              <p:cNvPr id="11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102428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29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30" name="Text Box 30"/>
              <p:cNvSpPr txBox="1">
                <a:spLocks noChangeArrowheads="1"/>
              </p:cNvSpPr>
              <p:nvPr/>
            </p:nvSpPr>
            <p:spPr bwMode="gray">
              <a:xfrm>
                <a:off x="2509" y="1567"/>
                <a:ext cx="977" cy="10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SV </a:t>
                </a:r>
                <a:r>
                  <a:rPr lang="en-US" sz="2000" dirty="0" err="1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đạt</a:t>
                </a:r>
                <a:r>
                  <a:rPr lang="en-US" sz="20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DH 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cấp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31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152401" y="4038600"/>
            <a:ext cx="1866902" cy="2740980"/>
            <a:chOff x="576" y="2477"/>
            <a:chExt cx="995" cy="1303"/>
          </a:xfrm>
        </p:grpSpPr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576" y="2477"/>
              <a:ext cx="936" cy="956"/>
              <a:chOff x="624" y="1584"/>
              <a:chExt cx="1248" cy="1296"/>
            </a:xfrm>
          </p:grpSpPr>
          <p:grpSp>
            <p:nvGrpSpPr>
              <p:cNvPr id="1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3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Text Box 11"/>
              <p:cNvSpPr txBox="1">
                <a:spLocks noChangeArrowheads="1"/>
              </p:cNvSpPr>
              <p:nvPr/>
            </p:nvSpPr>
            <p:spPr bwMode="gray">
              <a:xfrm>
                <a:off x="786" y="1731"/>
                <a:ext cx="907" cy="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Đảng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bộ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“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Hoàn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thành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tốt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nhiệm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vụ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”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năm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2014</a:t>
                </a:r>
                <a:endParaRPr lang="en-US" sz="1800" dirty="0">
                  <a:solidFill>
                    <a:srgbClr val="FFFF00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36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animBg="1"/>
      <p:bldP spid="102404" grpId="0" animBg="1"/>
      <p:bldP spid="1024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219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1962090"/>
            <a:ext cx="6582251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CÁC ĐƠN VỊ VÀ ĐOÀN THỂ TRỰC THUỘC TRƯỜNG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41" name="AutoShape 2"/>
          <p:cNvSpPr>
            <a:spLocks noChangeArrowheads="1"/>
          </p:cNvSpPr>
          <p:nvPr/>
        </p:nvSpPr>
        <p:spPr bwMode="auto">
          <a:xfrm>
            <a:off x="2808288" y="4702166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tiên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tiến</a:t>
            </a:r>
            <a:endParaRPr lang="en-US" sz="2400" dirty="0">
              <a:effectLst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304800" y="4702166"/>
            <a:ext cx="1828800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xuất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sắc</a:t>
            </a:r>
            <a:endParaRPr lang="en-US" sz="24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algn="ctr" eaLnBrk="0" hangingPunct="0"/>
            <a:endParaRPr lang="en-US" sz="1800" b="1" dirty="0">
              <a:effectLst/>
            </a:endParaRPr>
          </a:p>
        </p:txBody>
      </p:sp>
      <p:sp>
        <p:nvSpPr>
          <p:cNvPr id="43" name="AutoShape 4"/>
          <p:cNvSpPr>
            <a:spLocks noChangeArrowheads="1"/>
          </p:cNvSpPr>
          <p:nvPr/>
        </p:nvSpPr>
        <p:spPr bwMode="auto">
          <a:xfrm>
            <a:off x="6096000" y="4724400"/>
            <a:ext cx="1981200" cy="1752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Tổ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,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bộ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phận</a:t>
            </a:r>
            <a:endParaRPr lang="en-US" sz="2400" dirty="0">
              <a:effectLst/>
            </a:endParaRPr>
          </a:p>
        </p:txBody>
      </p:sp>
      <p:sp>
        <p:nvSpPr>
          <p:cNvPr id="44" name="AutoShape 6"/>
          <p:cNvSpPr>
            <a:spLocks noChangeArrowheads="1"/>
          </p:cNvSpPr>
          <p:nvPr/>
        </p:nvSpPr>
        <p:spPr bwMode="gray">
          <a:xfrm rot="16200000">
            <a:off x="1015206" y="4299744"/>
            <a:ext cx="400050" cy="449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gray">
          <a:xfrm rot="16200000">
            <a:off x="3496469" y="4300537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430212" y="2578100"/>
            <a:ext cx="1703388" cy="1687513"/>
            <a:chOff x="430212" y="2578100"/>
            <a:chExt cx="1703388" cy="1687513"/>
          </a:xfrm>
        </p:grpSpPr>
        <p:sp>
          <p:nvSpPr>
            <p:cNvPr id="51" name="Oval 13"/>
            <p:cNvSpPr>
              <a:spLocks noChangeArrowheads="1"/>
            </p:cNvSpPr>
            <p:nvPr/>
          </p:nvSpPr>
          <p:spPr bwMode="gray">
            <a:xfrm>
              <a:off x="430212" y="2578100"/>
              <a:ext cx="1703388" cy="168751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2" name="Oval 15"/>
            <p:cNvSpPr>
              <a:spLocks noChangeArrowheads="1"/>
            </p:cNvSpPr>
            <p:nvPr/>
          </p:nvSpPr>
          <p:spPr bwMode="gray">
            <a:xfrm>
              <a:off x="492125" y="268763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3" name="Oval 16"/>
            <p:cNvSpPr>
              <a:spLocks noChangeArrowheads="1"/>
            </p:cNvSpPr>
            <p:nvPr/>
          </p:nvSpPr>
          <p:spPr bwMode="gray">
            <a:xfrm>
              <a:off x="493713" y="2690813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17"/>
            <p:cNvSpPr>
              <a:spLocks noChangeArrowheads="1"/>
            </p:cNvSpPr>
            <p:nvPr/>
          </p:nvSpPr>
          <p:spPr bwMode="gray">
            <a:xfrm>
              <a:off x="566738" y="2762250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55" name="Group 18"/>
            <p:cNvGrpSpPr>
              <a:grpSpLocks/>
            </p:cNvGrpSpPr>
            <p:nvPr/>
          </p:nvGrpSpPr>
          <p:grpSpPr bwMode="auto">
            <a:xfrm>
              <a:off x="587375" y="2781300"/>
              <a:ext cx="1290638" cy="1277938"/>
              <a:chOff x="4166" y="1706"/>
              <a:chExt cx="1252" cy="1252"/>
            </a:xfrm>
          </p:grpSpPr>
          <p:sp>
            <p:nvSpPr>
              <p:cNvPr id="56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7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8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9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5" name="Text Box 38"/>
            <p:cNvSpPr txBox="1">
              <a:spLocks noChangeArrowheads="1"/>
            </p:cNvSpPr>
            <p:nvPr/>
          </p:nvSpPr>
          <p:spPr bwMode="gray">
            <a:xfrm>
              <a:off x="647700" y="3035300"/>
              <a:ext cx="1142999" cy="5847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15 </a:t>
              </a:r>
            </a:p>
            <a:p>
              <a:pPr algn="ctr" eaLnBrk="0" hangingPunct="0"/>
              <a:r>
                <a:rPr lang="en-US" sz="1600" b="1" dirty="0" smtClean="0">
                  <a:effectLst/>
                </a:rPr>
                <a:t>ĐƠN VỊ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44800" y="2582863"/>
            <a:ext cx="1703388" cy="1687512"/>
            <a:chOff x="2844800" y="2582863"/>
            <a:chExt cx="1703388" cy="1687512"/>
          </a:xfrm>
        </p:grpSpPr>
        <p:sp>
          <p:nvSpPr>
            <p:cNvPr id="60" name="Oval 23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" name="Oval 24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2" name="Oval 25"/>
            <p:cNvSpPr>
              <a:spLocks noChangeArrowheads="1"/>
            </p:cNvSpPr>
            <p:nvPr/>
          </p:nvSpPr>
          <p:spPr bwMode="gray">
            <a:xfrm>
              <a:off x="2955925" y="269398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3" name="Oval 26"/>
            <p:cNvSpPr>
              <a:spLocks noChangeArrowheads="1"/>
            </p:cNvSpPr>
            <p:nvPr/>
          </p:nvSpPr>
          <p:spPr bwMode="gray">
            <a:xfrm>
              <a:off x="2957513" y="269557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4" name="Oval 27"/>
            <p:cNvSpPr>
              <a:spLocks noChangeArrowheads="1"/>
            </p:cNvSpPr>
            <p:nvPr/>
          </p:nvSpPr>
          <p:spPr bwMode="gray">
            <a:xfrm>
              <a:off x="3028950" y="2765425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65" name="Group 28"/>
            <p:cNvGrpSpPr>
              <a:grpSpLocks/>
            </p:cNvGrpSpPr>
            <p:nvPr/>
          </p:nvGrpSpPr>
          <p:grpSpPr bwMode="auto">
            <a:xfrm>
              <a:off x="3051175" y="2781300"/>
              <a:ext cx="1290638" cy="1277938"/>
              <a:chOff x="4166" y="1706"/>
              <a:chExt cx="1252" cy="1252"/>
            </a:xfrm>
          </p:grpSpPr>
          <p:sp>
            <p:nvSpPr>
              <p:cNvPr id="66" name="Oval 2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7" name="Oval 3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8" name="Oval 3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9" name="Oval 3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6" name="Text Box 39"/>
            <p:cNvSpPr txBox="1">
              <a:spLocks noChangeArrowheads="1"/>
            </p:cNvSpPr>
            <p:nvPr/>
          </p:nvSpPr>
          <p:spPr bwMode="gray">
            <a:xfrm>
              <a:off x="3200400" y="3035300"/>
              <a:ext cx="1066799" cy="5847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18 </a:t>
              </a:r>
            </a:p>
            <a:p>
              <a:pPr algn="ctr" eaLnBrk="0" hangingPunct="0"/>
              <a:r>
                <a:rPr lang="en-US" sz="1600" b="1" dirty="0" smtClean="0">
                  <a:effectLst/>
                </a:rPr>
                <a:t>ĐƠN VỊ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307013" y="2582863"/>
            <a:ext cx="1706562" cy="1687512"/>
            <a:chOff x="5307013" y="2582863"/>
            <a:chExt cx="1706562" cy="1687512"/>
          </a:xfrm>
        </p:grpSpPr>
        <p:sp>
          <p:nvSpPr>
            <p:cNvPr id="46" name="Oval 8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7" name="Oval 9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8" name="Oval 10"/>
            <p:cNvSpPr>
              <a:spLocks noChangeArrowheads="1"/>
            </p:cNvSpPr>
            <p:nvPr/>
          </p:nvSpPr>
          <p:spPr bwMode="gray">
            <a:xfrm>
              <a:off x="5443538" y="2693988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9" name="Oval 11"/>
            <p:cNvSpPr>
              <a:spLocks noChangeArrowheads="1"/>
            </p:cNvSpPr>
            <p:nvPr/>
          </p:nvSpPr>
          <p:spPr bwMode="gray">
            <a:xfrm>
              <a:off x="5532438" y="270192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0" name="Oval 12"/>
            <p:cNvSpPr>
              <a:spLocks noChangeArrowheads="1"/>
            </p:cNvSpPr>
            <p:nvPr/>
          </p:nvSpPr>
          <p:spPr bwMode="gray">
            <a:xfrm>
              <a:off x="5586413" y="2765425"/>
              <a:ext cx="1335087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70" name="Group 33"/>
            <p:cNvGrpSpPr>
              <a:grpSpLocks/>
            </p:cNvGrpSpPr>
            <p:nvPr/>
          </p:nvGrpSpPr>
          <p:grpSpPr bwMode="auto">
            <a:xfrm>
              <a:off x="5597525" y="2781300"/>
              <a:ext cx="1292225" cy="1277938"/>
              <a:chOff x="4166" y="1706"/>
              <a:chExt cx="1252" cy="1252"/>
            </a:xfrm>
          </p:grpSpPr>
          <p:sp>
            <p:nvSpPr>
              <p:cNvPr id="71" name="Oval 34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" name="Oval 35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" name="Oval 36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4" name="Oval 37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7" name="Text Box 40"/>
            <p:cNvSpPr txBox="1">
              <a:spLocks noChangeArrowheads="1"/>
            </p:cNvSpPr>
            <p:nvPr/>
          </p:nvSpPr>
          <p:spPr bwMode="gray">
            <a:xfrm>
              <a:off x="5778500" y="3072825"/>
              <a:ext cx="914401" cy="5847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11</a:t>
              </a:r>
            </a:p>
            <a:p>
              <a:pPr algn="ctr" eaLnBrk="0" hangingPunct="0"/>
              <a:r>
                <a:rPr lang="en-US" sz="1600" b="1" dirty="0" smtClean="0">
                  <a:effectLst/>
                </a:rPr>
                <a:t>VMXS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099300" y="2578100"/>
            <a:ext cx="1703388" cy="1687513"/>
            <a:chOff x="7099300" y="2578100"/>
            <a:chExt cx="1703388" cy="1687513"/>
          </a:xfrm>
        </p:grpSpPr>
        <p:sp>
          <p:nvSpPr>
            <p:cNvPr id="91" name="Oval 13"/>
            <p:cNvSpPr>
              <a:spLocks noChangeArrowheads="1"/>
            </p:cNvSpPr>
            <p:nvPr/>
          </p:nvSpPr>
          <p:spPr bwMode="gray">
            <a:xfrm>
              <a:off x="7099300" y="2578100"/>
              <a:ext cx="1703388" cy="168751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92" name="Oval 15"/>
            <p:cNvSpPr>
              <a:spLocks noChangeArrowheads="1"/>
            </p:cNvSpPr>
            <p:nvPr/>
          </p:nvSpPr>
          <p:spPr bwMode="gray">
            <a:xfrm>
              <a:off x="7210425" y="261143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3" name="Oval 16"/>
            <p:cNvSpPr>
              <a:spLocks noChangeArrowheads="1"/>
            </p:cNvSpPr>
            <p:nvPr/>
          </p:nvSpPr>
          <p:spPr bwMode="gray">
            <a:xfrm>
              <a:off x="7212013" y="2614613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4" name="Oval 17"/>
            <p:cNvSpPr>
              <a:spLocks noChangeArrowheads="1"/>
            </p:cNvSpPr>
            <p:nvPr/>
          </p:nvSpPr>
          <p:spPr bwMode="gray">
            <a:xfrm>
              <a:off x="7285038" y="2686050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95" name="Group 18"/>
            <p:cNvGrpSpPr>
              <a:grpSpLocks/>
            </p:cNvGrpSpPr>
            <p:nvPr/>
          </p:nvGrpSpPr>
          <p:grpSpPr bwMode="auto">
            <a:xfrm>
              <a:off x="7305675" y="2705100"/>
              <a:ext cx="1290638" cy="1277938"/>
              <a:chOff x="4166" y="1706"/>
              <a:chExt cx="1252" cy="1252"/>
            </a:xfrm>
          </p:grpSpPr>
          <p:sp>
            <p:nvSpPr>
              <p:cNvPr id="96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7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8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9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00" name="Text Box 38"/>
            <p:cNvSpPr txBox="1">
              <a:spLocks noChangeArrowheads="1"/>
            </p:cNvSpPr>
            <p:nvPr/>
          </p:nvSpPr>
          <p:spPr bwMode="gray">
            <a:xfrm>
              <a:off x="7366000" y="2959100"/>
              <a:ext cx="1142999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6</a:t>
              </a:r>
            </a:p>
            <a:p>
              <a:pPr algn="ctr" eaLnBrk="0" hangingPunct="0"/>
              <a:r>
                <a:rPr lang="en-US" sz="1600" b="1" dirty="0" err="1" smtClean="0">
                  <a:effectLst/>
                </a:rPr>
                <a:t>Vững</a:t>
              </a:r>
              <a:r>
                <a:rPr lang="en-US" sz="1600" b="1" dirty="0" smtClean="0">
                  <a:effectLst/>
                </a:rPr>
                <a:t> </a:t>
              </a:r>
              <a:r>
                <a:rPr lang="en-US" sz="1600" b="1" dirty="0" err="1" smtClean="0">
                  <a:effectLst/>
                </a:rPr>
                <a:t>mạnh</a:t>
              </a:r>
              <a:endParaRPr lang="en-US" sz="1600" b="1" dirty="0" smtClean="0">
                <a:effectLst/>
              </a:endParaRPr>
            </a:p>
          </p:txBody>
        </p:sp>
      </p:grpSp>
      <p:sp>
        <p:nvSpPr>
          <p:cNvPr id="101" name="Chevron 100"/>
          <p:cNvSpPr/>
          <p:nvPr/>
        </p:nvSpPr>
        <p:spPr bwMode="auto">
          <a:xfrm rot="14606097">
            <a:off x="6313483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02" name="Chevron 101"/>
          <p:cNvSpPr/>
          <p:nvPr/>
        </p:nvSpPr>
        <p:spPr bwMode="auto">
          <a:xfrm rot="18259113">
            <a:off x="7456482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nimBg="1"/>
      <p:bldP spid="102405" grpId="0"/>
      <p:bldP spid="41" grpId="0" animBg="1"/>
      <p:bldP spid="42" grpId="0" animBg="1"/>
      <p:bldP spid="43" grpId="0" animBg="1"/>
      <p:bldP spid="44" grpId="0" animBg="1"/>
      <p:bldP spid="45" grpId="0" animBg="1"/>
      <p:bldP spid="101" grpId="0" animBg="1"/>
      <p:bldP spid="10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FF"/>
                </a:solidFill>
              </a:rPr>
              <a:t>II. </a:t>
            </a:r>
            <a:r>
              <a:rPr lang="en-US" dirty="0" err="1" smtClean="0">
                <a:solidFill>
                  <a:srgbClr val="FF66FF"/>
                </a:solidFill>
              </a:rPr>
              <a:t>Kết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quả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thi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đua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học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– 2015:</a:t>
            </a:r>
            <a:endParaRPr lang="en-US" dirty="0"/>
          </a:p>
        </p:txBody>
      </p:sp>
      <p:graphicFrame>
        <p:nvGraphicFramePr>
          <p:cNvPr id="85058" name="Group 6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8099693"/>
              </p:ext>
            </p:extLst>
          </p:nvPr>
        </p:nvGraphicFramePr>
        <p:xfrm>
          <a:off x="1219200" y="1968500"/>
          <a:ext cx="6858000" cy="4475165"/>
        </p:xfrm>
        <a:graphic>
          <a:graphicData uri="http://schemas.openxmlformats.org/drawingml/2006/table">
            <a:tbl>
              <a:tblPr/>
              <a:tblGrid>
                <a:gridCol w="4195482"/>
                <a:gridCol w="1371600"/>
                <a:gridCol w="1290918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DANH HIỆU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SL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Tỷ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lệ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LĐTT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95,89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58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sở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14,97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TP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khen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UBND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Huy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hiệu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TPHCM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Bộ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GD-ĐT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Thủ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tướng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CP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Huân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chương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LĐ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Công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đoàn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viên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XS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86,15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752600" y="1143000"/>
            <a:ext cx="57912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2. THÀNH TÍCH CÁ NHÂN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XIN TRÂN TRỌNG CẢM ƠN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QUÝ VỊ ĐẠI BIỂU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theme/theme1.xml><?xml version="1.0" encoding="utf-8"?>
<a:theme xmlns:a="http://schemas.openxmlformats.org/drawingml/2006/main" name="cdb2004c010gl">
  <a:themeElements>
    <a:clrScheme name="sample 3">
      <a:dk1>
        <a:srgbClr val="2B166E"/>
      </a:dk1>
      <a:lt1>
        <a:srgbClr val="FFFFFF"/>
      </a:lt1>
      <a:dk2>
        <a:srgbClr val="3F9D6C"/>
      </a:dk2>
      <a:lt2>
        <a:srgbClr val="DDDDDD"/>
      </a:lt2>
      <a:accent1>
        <a:srgbClr val="5BCD81"/>
      </a:accent1>
      <a:accent2>
        <a:srgbClr val="3399FF"/>
      </a:accent2>
      <a:accent3>
        <a:srgbClr val="FFFFFF"/>
      </a:accent3>
      <a:accent4>
        <a:srgbClr val="23115D"/>
      </a:accent4>
      <a:accent5>
        <a:srgbClr val="B5E3C1"/>
      </a:accent5>
      <a:accent6>
        <a:srgbClr val="2D8AE7"/>
      </a:accent6>
      <a:hlink>
        <a:srgbClr val="6666FF"/>
      </a:hlink>
      <a:folHlink>
        <a:srgbClr val="6C9BB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lnDef>
  </a:objectDefaults>
  <a:extraClrSchemeLst>
    <a:extraClrScheme>
      <a:clrScheme name="sample 1">
        <a:dk1>
          <a:srgbClr val="2B166E"/>
        </a:dk1>
        <a:lt1>
          <a:srgbClr val="FFFFFF"/>
        </a:lt1>
        <a:dk2>
          <a:srgbClr val="336699"/>
        </a:dk2>
        <a:lt2>
          <a:srgbClr val="DDDDDD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3115D"/>
        </a:accent4>
        <a:accent5>
          <a:srgbClr val="B0C6C6"/>
        </a:accent5>
        <a:accent6>
          <a:srgbClr val="B9B900"/>
        </a:accent6>
        <a:hlink>
          <a:srgbClr val="9999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666633"/>
        </a:dk1>
        <a:lt1>
          <a:srgbClr val="FFFFFF"/>
        </a:lt1>
        <a:dk2>
          <a:srgbClr val="000066"/>
        </a:dk2>
        <a:lt2>
          <a:srgbClr val="F7F4D5"/>
        </a:lt2>
        <a:accent1>
          <a:srgbClr val="C86C62"/>
        </a:accent1>
        <a:accent2>
          <a:srgbClr val="D3A5DF"/>
        </a:accent2>
        <a:accent3>
          <a:srgbClr val="FFFFFF"/>
        </a:accent3>
        <a:accent4>
          <a:srgbClr val="56562A"/>
        </a:accent4>
        <a:accent5>
          <a:srgbClr val="E0BAB7"/>
        </a:accent5>
        <a:accent6>
          <a:srgbClr val="BF95CA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3F9D6C"/>
        </a:dk2>
        <a:lt2>
          <a:srgbClr val="DDDDDD"/>
        </a:lt2>
        <a:accent1>
          <a:srgbClr val="5BCD81"/>
        </a:accent1>
        <a:accent2>
          <a:srgbClr val="3399FF"/>
        </a:accent2>
        <a:accent3>
          <a:srgbClr val="FFFFFF"/>
        </a:accent3>
        <a:accent4>
          <a:srgbClr val="23115D"/>
        </a:accent4>
        <a:accent5>
          <a:srgbClr val="B5E3C1"/>
        </a:accent5>
        <a:accent6>
          <a:srgbClr val="2D8AE7"/>
        </a:accent6>
        <a:hlink>
          <a:srgbClr val="6666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cdb2004c010gl</Template>
  <TotalTime>405</TotalTime>
  <Words>517</Words>
  <Application>Microsoft Office PowerPoint</Application>
  <PresentationFormat>On-screen Show (4:3)</PresentationFormat>
  <Paragraphs>71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cdb2004c010gl</vt:lpstr>
      <vt:lpstr>Image</vt:lpstr>
      <vt:lpstr>BÁO CÁO TỔNG KẾT THI ĐUA</vt:lpstr>
      <vt:lpstr>BÁO CÁO TỔNG KẾT THI ĐUA</vt:lpstr>
      <vt:lpstr>I. Thực hiện các nhiệm vụ trọng tâm năm học 2014 - 2015</vt:lpstr>
      <vt:lpstr>II. Kết quả thi đua năm học  2014 – 2015:</vt:lpstr>
      <vt:lpstr>II. Kết quả thi đua năm học  2014 – 2015:</vt:lpstr>
      <vt:lpstr>II. Kết quả thi đua năm học  2014 – 2015:</vt:lpstr>
      <vt:lpstr>XIN TRÂN TRỌNG CẢM ƠN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Ha</dc:creator>
  <cp:lastModifiedBy>Admin</cp:lastModifiedBy>
  <cp:revision>53</cp:revision>
  <dcterms:created xsi:type="dcterms:W3CDTF">2015-11-24T04:07:31Z</dcterms:created>
  <dcterms:modified xsi:type="dcterms:W3CDTF">2015-11-25T09:56:24Z</dcterms:modified>
</cp:coreProperties>
</file>